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59" r:id="rId2"/>
    <p:sldId id="256" r:id="rId3"/>
    <p:sldId id="270" r:id="rId4"/>
    <p:sldId id="261" r:id="rId5"/>
    <p:sldId id="262" r:id="rId6"/>
    <p:sldId id="264" r:id="rId7"/>
    <p:sldId id="272" r:id="rId8"/>
    <p:sldId id="265" r:id="rId9"/>
    <p:sldId id="271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DAF004-2FD0-449E-ABEA-8869A8E48BDD}">
          <p14:sldIdLst>
            <p14:sldId id="259"/>
          </p14:sldIdLst>
        </p14:section>
        <p14:section name="Untitled Section" id="{28F1F161-6FAD-43DF-9B3F-5E2914970D11}">
          <p14:sldIdLst>
            <p14:sldId id="256"/>
            <p14:sldId id="270"/>
            <p14:sldId id="261"/>
            <p14:sldId id="262"/>
            <p14:sldId id="264"/>
            <p14:sldId id="272"/>
            <p14:sldId id="265"/>
            <p14:sldId id="271"/>
          </p14:sldIdLst>
        </p14:section>
        <p14:section name="Untitled Section" id="{2E6C6BFB-4004-4E55-A878-0DA6DE7AE449}">
          <p14:sldIdLst>
            <p14:sldId id="266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>
        <p:scale>
          <a:sx n="75" d="100"/>
          <a:sy n="75" d="100"/>
        </p:scale>
        <p:origin x="1014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34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5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19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1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5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2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6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andoc.ac.i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609600"/>
            <a:ext cx="7391400" cy="5624290"/>
          </a:xfrm>
        </p:spPr>
        <p:txBody>
          <a:bodyPr>
            <a:noAutofit/>
          </a:bodyPr>
          <a:lstStyle/>
          <a:p>
            <a:r>
              <a:rPr lang="en-US" sz="50000" dirty="0" smtClean="0">
                <a:latin typeface="Alaem" panose="00000400000000000000" pitchFamily="2" charset="2"/>
              </a:rPr>
              <a:t>T</a:t>
            </a:r>
            <a:endParaRPr lang="en-US" sz="50000" dirty="0">
              <a:latin typeface="Alaem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45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5875" y="635793"/>
            <a:ext cx="24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fa-IR" sz="2800" b="1" cap="all" spc="30" dirty="0" smtClean="0">
                <a:solidFill>
                  <a:srgbClr val="FF9900"/>
                </a:solidFill>
                <a:cs typeface="B Yagut" pitchFamily="2" charset="-78"/>
              </a:rPr>
              <a:t>برگزاری جلسه دفاع</a:t>
            </a:r>
            <a:endParaRPr lang="en-US" sz="2800" b="1" cap="all" spc="30" dirty="0">
              <a:solidFill>
                <a:srgbClr val="FF9900"/>
              </a:solidFill>
              <a:cs typeface="B Yagut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gray">
          <a:xfrm>
            <a:off x="2819400" y="1752600"/>
            <a:ext cx="6096000" cy="1524000"/>
          </a:xfrm>
        </p:spPr>
        <p:txBody>
          <a:bodyPr>
            <a:normAutofit/>
          </a:bodyPr>
          <a:lstStyle/>
          <a:p>
            <a:pPr marL="457200" lvl="0" indent="-457200" algn="just" rtl="1">
              <a:buClr>
                <a:srgbClr val="FF0000"/>
              </a:buClr>
              <a:buSzPct val="150000"/>
              <a:buFont typeface="Courier New" pitchFamily="49" charset="0"/>
              <a:buChar char="o"/>
            </a:pPr>
            <a:r>
              <a:rPr lang="ar-SA" sz="2800" dirty="0">
                <a:cs typeface="B Yagut" pitchFamily="2" charset="-78"/>
              </a:rPr>
              <a:t>امور پایان نامه ها جهت اخذ تأییدیه از واحدهای آموزشی و مالی دانشگاه نامه ارائه کرده و در صورت تایید این واحدها مجوز دفاع صادر خواهد شد.</a:t>
            </a:r>
            <a:endParaRPr lang="en-US" sz="2800" dirty="0">
              <a:cs typeface="B Yagut" pitchFamily="2" charset="-78"/>
            </a:endParaRPr>
          </a:p>
          <a:p>
            <a:pPr marL="457200" indent="-457200" algn="just" rtl="1">
              <a:buClr>
                <a:srgbClr val="FF0000"/>
              </a:buClr>
              <a:buSzPct val="150000"/>
              <a:buFont typeface="Courier New" pitchFamily="49" charset="0"/>
              <a:buChar char="o"/>
            </a:pPr>
            <a:endParaRPr lang="fa-IR" sz="2800" dirty="0">
              <a:cs typeface="B Yagut" pitchFamily="2" charset="-78"/>
            </a:endParaRPr>
          </a:p>
          <a:p>
            <a:pPr marL="342900" indent="-342900" algn="just" rtl="1">
              <a:buClr>
                <a:srgbClr val="00B050"/>
              </a:buClr>
              <a:buFont typeface="Courier New" pitchFamily="49" charset="0"/>
              <a:buChar char="o"/>
            </a:pPr>
            <a:endParaRPr lang="fa-IR" sz="2800" b="1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800" b="1" dirty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524000"/>
            <a:ext cx="2209799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Clr>
                <a:srgbClr val="FF0000"/>
              </a:buClr>
              <a:buFont typeface="Wingdings 3" pitchFamily="18" charset="2"/>
              <a:buChar char=""/>
            </a:pPr>
            <a:r>
              <a:rPr lang="fa-IR" sz="2400" b="1" dirty="0" smtClean="0">
                <a:solidFill>
                  <a:srgbClr val="FF0000"/>
                </a:solidFill>
                <a:cs typeface="B Yagut" pitchFamily="2" charset="-78"/>
              </a:rPr>
              <a:t>در صورت اتمام وقت قانونی برای دفاع پایان نامه، وضعیت تحصیلی دانشجو به کمیسیون موارد خاص ارجاع خواهد شد. </a:t>
            </a: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9900" y="3304519"/>
            <a:ext cx="57150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buClr>
                <a:srgbClr val="FF0000"/>
              </a:buClr>
              <a:buFont typeface="Courier New" pitchFamily="49" charset="0"/>
              <a:buChar char="o"/>
            </a:pPr>
            <a:r>
              <a:rPr lang="fa-IR" sz="2800" dirty="0">
                <a:cs typeface="B Yagut" pitchFamily="2" charset="-78"/>
              </a:rPr>
              <a:t>کارشناس پایان نامه ها با کمک دانشجو برای برگزاری جلسه دفاعیه و تنظیم وقت اساتید راهنما، مشاور و داور اقدام </a:t>
            </a:r>
            <a:r>
              <a:rPr lang="fa-IR" sz="2800" dirty="0" smtClean="0">
                <a:cs typeface="B Yagut" pitchFamily="2" charset="-78"/>
              </a:rPr>
              <a:t>می کنند</a:t>
            </a:r>
            <a:r>
              <a:rPr lang="fa-IR" sz="2800" dirty="0">
                <a:cs typeface="B Yagut" pitchFamily="2" charset="-78"/>
              </a:rPr>
              <a:t>.</a:t>
            </a:r>
          </a:p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76600" y="5967412"/>
            <a:ext cx="3682932" cy="481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پذیرایی جلسه دفاع به عهده دانشجو می باشد.</a:t>
            </a: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86600" y="156210"/>
            <a:ext cx="1828800" cy="609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</a:t>
            </a:r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هفتم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09900" y="4601676"/>
            <a:ext cx="5715000" cy="1037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r>
              <a:rPr lang="fa-IR" sz="2800" dirty="0" smtClean="0">
                <a:cs typeface="B Yagut" pitchFamily="2" charset="-78"/>
              </a:rPr>
              <a:t>جلسه دفاع به صورت رسمی و علنی با حضور هیأت داوران و دانشجو برگزار می شود</a:t>
            </a:r>
            <a:endParaRPr lang="fa-IR" sz="2800" dirty="0">
              <a:cs typeface="B Yagut" pitchFamily="2" charset="-78"/>
            </a:endParaRPr>
          </a:p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04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528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53" presetClass="entr" presetSubtype="528" repeatCount="2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53" presetClass="entr" presetSubtype="528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build="allAtOnce"/>
      <p:bldP spid="9" grpId="0" build="p"/>
      <p:bldP spid="11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65279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fa-IR" sz="2800" b="1" cap="all" spc="30" dirty="0" smtClean="0">
                <a:solidFill>
                  <a:srgbClr val="FF9900"/>
                </a:solidFill>
                <a:cs typeface="B Yagut" pitchFamily="2" charset="-78"/>
              </a:rPr>
              <a:t>مراحل بعد </a:t>
            </a:r>
            <a:r>
              <a:rPr lang="fa-IR" sz="2800" b="1" cap="all" spc="30" dirty="0" smtClean="0">
                <a:solidFill>
                  <a:srgbClr val="FF9900"/>
                </a:solidFill>
                <a:cs typeface="B Yagut" pitchFamily="2" charset="-78"/>
              </a:rPr>
              <a:t>از دفاع</a:t>
            </a:r>
            <a:endParaRPr lang="en-US" sz="2800" b="1" cap="all" spc="30" dirty="0">
              <a:solidFill>
                <a:srgbClr val="FF9900"/>
              </a:solidFill>
              <a:cs typeface="B Yagut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1431" cy="1295400"/>
          </a:xfrm>
        </p:spPr>
        <p:txBody>
          <a:bodyPr>
            <a:noAutofit/>
          </a:bodyPr>
          <a:lstStyle/>
          <a:p>
            <a:pPr algn="just" rtl="1">
              <a:buClr>
                <a:srgbClr val="FF9900"/>
              </a:buClr>
            </a:pPr>
            <a:r>
              <a:rPr lang="fa-IR" sz="2800" dirty="0" smtClean="0">
                <a:cs typeface="B Yagut" pitchFamily="2" charset="-78"/>
              </a:rPr>
              <a:t>در </a:t>
            </a:r>
            <a:r>
              <a:rPr lang="fa-IR" sz="2800" dirty="0" smtClean="0">
                <a:cs typeface="B Yagut" pitchFamily="2" charset="-78"/>
              </a:rPr>
              <a:t>صورت نیاز به اصلاحات پایان </a:t>
            </a:r>
            <a:r>
              <a:rPr lang="fa-IR" sz="2800" dirty="0" smtClean="0">
                <a:cs typeface="B Yagut" pitchFamily="2" charset="-78"/>
              </a:rPr>
              <a:t>نامه، </a:t>
            </a:r>
            <a:r>
              <a:rPr lang="fa-IR" sz="2800" dirty="0" smtClean="0">
                <a:cs typeface="B Yagut" pitchFamily="2" charset="-78"/>
              </a:rPr>
              <a:t>دانشجو موظف است در زمان تعیین </a:t>
            </a:r>
            <a:r>
              <a:rPr lang="fa-IR" sz="2800" dirty="0" smtClean="0">
                <a:cs typeface="B Yagut" pitchFamily="2" charset="-78"/>
              </a:rPr>
              <a:t>شده (حداکثر طبق آیین نامه وزارت علوم تا 3 ماه) </a:t>
            </a:r>
            <a:r>
              <a:rPr lang="fa-IR" sz="2800" dirty="0" smtClean="0">
                <a:cs typeface="B Yagut" pitchFamily="2" charset="-78"/>
              </a:rPr>
              <a:t>اصلاحات خواسته شده از طرف هیأت داوران را اعمال و فایل آن را همراه با گواهی تأیید هیات داوران به امور پایان نامه ها تحویل دهد.</a:t>
            </a:r>
          </a:p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endParaRPr lang="fa-IR" sz="2400" dirty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00200" y="3352800"/>
            <a:ext cx="7296730" cy="105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fa-IR" sz="2800" dirty="0" smtClean="0">
                <a:cs typeface="B Yagut" pitchFamily="2" charset="-78"/>
                <a:sym typeface="Wingdings 2"/>
              </a:rPr>
              <a:t>فایل </a:t>
            </a:r>
            <a:r>
              <a:rPr lang="fa-IR" sz="2800" dirty="0" smtClean="0">
                <a:cs typeface="B Yagut" pitchFamily="2" charset="-78"/>
                <a:sym typeface="Wingdings 2"/>
              </a:rPr>
              <a:t>پایان نامه </a:t>
            </a:r>
            <a:r>
              <a:rPr lang="fa-IR" sz="2800" dirty="0" smtClean="0">
                <a:cs typeface="B Yagut" pitchFamily="2" charset="-78"/>
                <a:sym typeface="Wingdings 2"/>
              </a:rPr>
              <a:t>و اطلاعات کامل دفاع در </a:t>
            </a:r>
            <a:r>
              <a:rPr lang="fa-IR" sz="2800" dirty="0" smtClean="0">
                <a:cs typeface="B Yagut" pitchFamily="2" charset="-78"/>
                <a:sym typeface="Wingdings 2"/>
              </a:rPr>
              <a:t>ایرانداک ثبت و گزارش آن </a:t>
            </a:r>
            <a:r>
              <a:rPr lang="fa-IR" sz="2800" dirty="0" smtClean="0">
                <a:cs typeface="B Yagut" pitchFamily="2" charset="-78"/>
                <a:sym typeface="Wingdings 2"/>
              </a:rPr>
              <a:t>را </a:t>
            </a:r>
            <a:r>
              <a:rPr lang="fa-IR" sz="2800" dirty="0" smtClean="0">
                <a:cs typeface="B Yagut" pitchFamily="2" charset="-78"/>
                <a:sym typeface="Wingdings 2"/>
              </a:rPr>
              <a:t>به امور پایان نامه ها ارائه می شود.</a:t>
            </a:r>
            <a:endParaRPr lang="fa-IR" sz="2800" dirty="0" smtClean="0">
              <a:cs typeface="B Yagut" pitchFamily="2" charset="-78"/>
            </a:endParaRPr>
          </a:p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algn="just" rtl="1"/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29400" y="192703"/>
            <a:ext cx="2514600" cy="9004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</a:t>
            </a:r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هشتم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343400"/>
            <a:ext cx="8579431" cy="1056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rtl="1"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fa-IR" sz="2800" dirty="0" smtClean="0">
                <a:cs typeface="B Yagut" pitchFamily="2" charset="-78"/>
                <a:sym typeface="Wingdings 2"/>
              </a:rPr>
              <a:t>در </a:t>
            </a:r>
            <a:r>
              <a:rPr lang="fa-IR" sz="2800" dirty="0" smtClean="0">
                <a:cs typeface="B Yagut" pitchFamily="2" charset="-78"/>
                <a:sym typeface="Wingdings 2"/>
              </a:rPr>
              <a:t>صورت تایید ایرانداک؛ </a:t>
            </a:r>
            <a:r>
              <a:rPr lang="fa-IR" sz="2800" dirty="0" smtClean="0">
                <a:cs typeface="B Yagut" pitchFamily="2" charset="-78"/>
                <a:sym typeface="Wingdings 2"/>
              </a:rPr>
              <a:t>نمره رساله به </a:t>
            </a:r>
            <a:r>
              <a:rPr lang="fa-IR" sz="2800" dirty="0" smtClean="0">
                <a:cs typeface="B Yagut" pitchFamily="2" charset="-78"/>
                <a:sym typeface="Wingdings 2"/>
              </a:rPr>
              <a:t>واحد </a:t>
            </a:r>
            <a:r>
              <a:rPr lang="fa-IR" sz="2800" dirty="0" smtClean="0">
                <a:cs typeface="B Yagut" pitchFamily="2" charset="-78"/>
                <a:sym typeface="Wingdings 2"/>
              </a:rPr>
              <a:t>آموزش ارائه </a:t>
            </a:r>
            <a:r>
              <a:rPr lang="fa-IR" sz="2800" dirty="0" smtClean="0">
                <a:cs typeface="B Yagut" pitchFamily="2" charset="-78"/>
                <a:sym typeface="Wingdings 2"/>
              </a:rPr>
              <a:t>می گردد.</a:t>
            </a:r>
            <a:endParaRPr lang="fa-IR" sz="2800" dirty="0" smtClean="0">
              <a:cs typeface="B Yagut" pitchFamily="2" charset="-78"/>
            </a:endParaRPr>
          </a:p>
          <a:p>
            <a:pPr marL="342900" indent="-342900" algn="just" rtl="1">
              <a:buClr>
                <a:srgbClr val="FF9900"/>
              </a:buClr>
              <a:buFont typeface="Courier New" pitchFamily="49" charset="0"/>
              <a:buChar char="o"/>
            </a:pPr>
            <a:endParaRPr lang="fa-IR" sz="2400" dirty="0" smtClean="0">
              <a:cs typeface="B Yagut" pitchFamily="2" charset="-78"/>
            </a:endParaRPr>
          </a:p>
          <a:p>
            <a:pPr algn="just" rtl="1"/>
            <a:endParaRPr lang="fa-IR" sz="2400" dirty="0" smtClean="0">
              <a:cs typeface="B Yagut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en-US" sz="2400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98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42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" presetID="42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168.101\Daneshkadeh\Moshtarake Daneshkadeh\Abdolahzadeh\email\DSC08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2484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00800" y="1447800"/>
            <a:ext cx="2590800" cy="4648200"/>
          </a:xfrm>
        </p:spPr>
        <p:txBody>
          <a:bodyPr>
            <a:noAutofit/>
          </a:bodyPr>
          <a:lstStyle/>
          <a:p>
            <a:pPr algn="r" rtl="1">
              <a:buClr>
                <a:srgbClr val="FF9900"/>
              </a:buClr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ارائه مدرک و </a:t>
            </a:r>
          </a:p>
          <a:p>
            <a:pPr algn="r" rtl="1">
              <a:buClr>
                <a:srgbClr val="FF9900"/>
              </a:buClr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دانشنامه</a:t>
            </a:r>
          </a:p>
          <a:p>
            <a:pPr algn="r" rtl="1">
              <a:buClr>
                <a:srgbClr val="FF9900"/>
              </a:buClr>
            </a:pP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 عهده </a:t>
            </a:r>
            <a:b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واحد </a:t>
            </a:r>
            <a:b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فارغ التحصیلان</a:t>
            </a:r>
            <a:b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است.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609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fa-IR" sz="2800" b="1" cap="all" spc="30" dirty="0" smtClean="0">
                <a:solidFill>
                  <a:srgbClr val="FF9900"/>
                </a:solidFill>
                <a:cs typeface="B Yagut" pitchFamily="2" charset="-78"/>
              </a:rPr>
              <a:t>دریافت مدرک </a:t>
            </a:r>
            <a:endParaRPr lang="en-US" sz="2800" b="1" cap="all" spc="30" dirty="0">
              <a:solidFill>
                <a:srgbClr val="FF9900"/>
              </a:solidFill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78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2209800"/>
            <a:ext cx="5181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400" y="4267200"/>
            <a:ext cx="6400800" cy="1828800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1"/>
            <a:r>
              <a:rPr lang="fa-I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مراحل اداری </a:t>
            </a:r>
            <a:br>
              <a:rPr lang="fa-I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</a:br>
            <a:r>
              <a:rPr lang="fa-IR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itchFamily="2" charset="-78"/>
              </a:rPr>
              <a:t>تدوین پایان نامه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65350" y="2222500"/>
            <a:ext cx="4813300" cy="1295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fa-IR" sz="3600" b="1" cap="none" spc="0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agut" pitchFamily="2" charset="-78"/>
              </a:rPr>
              <a:t>دانشگاه قرآن و حدیث</a:t>
            </a:r>
            <a:endParaRPr lang="en-US" sz="3600" b="1" cap="none" spc="0" dirty="0">
              <a:ln w="11430">
                <a:solidFill>
                  <a:srgbClr val="FF33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Yagut" pitchFamily="2" charset="-78"/>
            </a:endParaRPr>
          </a:p>
        </p:txBody>
      </p:sp>
      <p:pic>
        <p:nvPicPr>
          <p:cNvPr id="1029" name="Picture 5" descr="\\192.168.168.101\Daneshkadeh\Moshtarake Daneshkadeh\Abdolahzadeh\email\DSC09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9" y="76200"/>
            <a:ext cx="3499082" cy="262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hnami\Desktop\%20%20~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34" y="5325361"/>
            <a:ext cx="2617016" cy="15199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3730" y="144825"/>
            <a:ext cx="1981200" cy="838200"/>
          </a:xfrm>
          <a:ln>
            <a:solidFill>
              <a:schemeClr val="tx2"/>
            </a:solidFill>
          </a:ln>
        </p:spPr>
        <p:txBody>
          <a:bodyPr anchor="t"/>
          <a:lstStyle/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اول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562" y="1565978"/>
            <a:ext cx="8360368" cy="3263197"/>
          </a:xfrm>
        </p:spPr>
        <p:txBody>
          <a:bodyPr anchor="t">
            <a:normAutofit fontScale="92500"/>
          </a:bodyPr>
          <a:lstStyle/>
          <a:p>
            <a:pPr marL="457200" lvl="0" indent="-457200" algn="just" rt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ar-SA" sz="2600" b="1" cap="all" dirty="0" smtClean="0">
                <a:cs typeface="B Yagut" panose="00000400000000000000"/>
              </a:rPr>
              <a:t>دانشجویان </a:t>
            </a:r>
            <a:r>
              <a:rPr lang="ar-SA" sz="2600" b="1" cap="all" dirty="0">
                <a:cs typeface="B Yagut" panose="00000400000000000000"/>
              </a:rPr>
              <a:t>کارشناسی ارشد شیوه آموزش محور که </a:t>
            </a:r>
            <a:r>
              <a:rPr lang="fa-IR" sz="2600" b="1" cap="all" dirty="0" smtClean="0">
                <a:cs typeface="B Yagut" panose="00000400000000000000"/>
              </a:rPr>
              <a:t>شیوه آموزشی خود را به آموزشی ـ پژوهشی تغییر داده اند</a:t>
            </a:r>
            <a:r>
              <a:rPr lang="ar-SA" sz="2600" b="1" cap="all" dirty="0" smtClean="0">
                <a:cs typeface="B Yagut" panose="00000400000000000000"/>
              </a:rPr>
              <a:t> </a:t>
            </a:r>
            <a:r>
              <a:rPr lang="ar-SA" sz="2600" b="1" cap="all" dirty="0">
                <a:cs typeface="B Yagut" panose="00000400000000000000"/>
              </a:rPr>
              <a:t>موظف­اند فرم درخواست تعیین نظام آموزشی (فرم 01/پ) را تکمیل و به مدیریت آموزش ارائه نمایند</a:t>
            </a:r>
            <a:r>
              <a:rPr lang="ar-SA" sz="2600" b="1" cap="all" dirty="0" smtClean="0">
                <a:cs typeface="B Yagut" panose="00000400000000000000"/>
              </a:rPr>
              <a:t>.</a:t>
            </a:r>
            <a:endParaRPr lang="fa-IR" sz="2600" b="1" cap="all" dirty="0" smtClean="0">
              <a:cs typeface="B Yagut" panose="00000400000000000000"/>
            </a:endParaRPr>
          </a:p>
          <a:p>
            <a:pPr marL="457200" indent="-457200" algn="just" rtl="1">
              <a:lnSpc>
                <a:spcPct val="150000"/>
              </a:lnSpc>
              <a:buClr>
                <a:schemeClr val="bg2">
                  <a:lumMod val="25000"/>
                </a:schemeClr>
              </a:buClr>
              <a:buFont typeface="+mj-lt"/>
              <a:buAutoNum type="arabicPeriod"/>
            </a:pPr>
            <a:r>
              <a:rPr lang="fa-IR" sz="2600" b="1" dirty="0" smtClean="0">
                <a:cs typeface="B Yagut" panose="00000400000000000000"/>
              </a:rPr>
              <a:t>تمام </a:t>
            </a:r>
            <a:r>
              <a:rPr lang="fa-IR" sz="2600" b="1" dirty="0" smtClean="0">
                <a:cs typeface="B Yagut" panose="00000400000000000000"/>
              </a:rPr>
              <a:t>دانشجویان </a:t>
            </a:r>
            <a:r>
              <a:rPr lang="fa-IR" sz="2600" b="1" dirty="0">
                <a:cs typeface="B Yagut" panose="00000400000000000000"/>
              </a:rPr>
              <a:t>با مشاوره </a:t>
            </a:r>
            <a:r>
              <a:rPr lang="fa-IR" sz="2600" b="1" dirty="0" smtClean="0">
                <a:cs typeface="B Yagut" panose="00000400000000000000"/>
              </a:rPr>
              <a:t>مدیر </a:t>
            </a:r>
            <a:r>
              <a:rPr lang="fa-IR" sz="2600" b="1" dirty="0">
                <a:cs typeface="B Yagut" panose="00000400000000000000"/>
              </a:rPr>
              <a:t>گروه خود؛ موضوع سودمند، کاربردی و مفیدی را انتخاب کرده و در صورتی که از جدید بودن موضوع اطمینان حاصل نماید، موضوع پیشنهادی را در سایت ایرانداک ثبت و </a:t>
            </a:r>
            <a:r>
              <a:rPr lang="fa-IR" sz="2600" b="1" dirty="0" smtClean="0">
                <a:cs typeface="B Yagut" panose="00000400000000000000"/>
              </a:rPr>
              <a:t>در صورت عدم تکرای موضوع، گزارش </a:t>
            </a:r>
            <a:r>
              <a:rPr lang="fa-IR" sz="2600" b="1" dirty="0">
                <a:cs typeface="B Yagut" panose="00000400000000000000"/>
              </a:rPr>
              <a:t>پیشینه </a:t>
            </a:r>
            <a:r>
              <a:rPr lang="fa-IR" sz="2600" b="1" dirty="0" smtClean="0">
                <a:cs typeface="B Yagut" panose="00000400000000000000"/>
              </a:rPr>
              <a:t>ایرانداک دریافت </a:t>
            </a:r>
            <a:r>
              <a:rPr lang="fa-IR" sz="2600" b="1" dirty="0">
                <a:cs typeface="B Yagut" panose="00000400000000000000"/>
              </a:rPr>
              <a:t>می نماید.</a:t>
            </a:r>
          </a:p>
          <a:p>
            <a:pPr marL="457200" lvl="0" indent="-457200" algn="just" rtl="1">
              <a:lnSpc>
                <a:spcPct val="150000"/>
              </a:lnSpc>
              <a:buClr>
                <a:srgbClr val="CCFF66"/>
              </a:buClr>
              <a:buFont typeface="+mj-lt"/>
              <a:buAutoNum type="arabicPeriod"/>
            </a:pPr>
            <a:endParaRPr lang="fa-IR" sz="2000" b="1" cap="all" dirty="0" smtClean="0">
              <a:cs typeface="B Yagut" pitchFamily="2" charset="-78"/>
            </a:endParaRPr>
          </a:p>
          <a:p>
            <a:pPr lvl="0" algn="just" rtl="1">
              <a:lnSpc>
                <a:spcPct val="150000"/>
              </a:lnSpc>
              <a:buClr>
                <a:srgbClr val="CCFF66"/>
              </a:buClr>
              <a:buFont typeface="Wingdings" pitchFamily="2" charset="2"/>
              <a:buChar char="q"/>
            </a:pPr>
            <a:endParaRPr lang="en-US" sz="2000" b="1" cap="all" dirty="0">
              <a:cs typeface="B Yagut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CFF66"/>
              </a:buClr>
              <a:buFont typeface="Wingdings" pitchFamily="2" charset="2"/>
              <a:buChar char="q"/>
            </a:pPr>
            <a:endParaRPr lang="fa-IR" sz="2800" b="1" cap="all" dirty="0" smtClean="0">
              <a:cs typeface="B Yagut" pitchFamily="2" charset="-78"/>
            </a:endParaRPr>
          </a:p>
        </p:txBody>
      </p:sp>
      <p:pic>
        <p:nvPicPr>
          <p:cNvPr id="5" name="Picture 2" descr="C:\Users\behnami\Pictures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3" y="5966157"/>
            <a:ext cx="767038" cy="879143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419350" y="4887071"/>
            <a:ext cx="3524250" cy="7239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spc="3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ctr"/>
            <a:r>
              <a:rPr lang="fa-IR" sz="2000" b="1" spc="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@ </a:t>
            </a:r>
            <a:r>
              <a:rPr lang="en-US" sz="2000" b="1" spc="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mab818</a:t>
            </a:r>
            <a:endParaRPr lang="fa-IR" sz="2000" b="1" spc="3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ctr"/>
            <a:r>
              <a:rPr lang="fa-IR" sz="2000" b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 </a:t>
            </a:r>
            <a:r>
              <a:rPr lang="fa-IR" sz="1600" b="1" spc="3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آدرس </a:t>
            </a:r>
            <a:r>
              <a:rPr lang="fa-IR" sz="1600" b="1" spc="3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مسئول پایان نامه ها درشبکه اطلاع رسانی ایتا</a:t>
            </a:r>
            <a:endParaRPr lang="en-US" sz="1600" b="1" spc="3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563925"/>
            <a:ext cx="2106930" cy="5790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انتخاب موضوع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24965" y="5562600"/>
            <a:ext cx="6096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Clr>
                <a:srgbClr val="F90395"/>
              </a:buClr>
              <a:buFont typeface="Arial" pitchFamily="34" charset="0"/>
              <a:buNone/>
            </a:pPr>
            <a:endParaRPr lang="fa-I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  <a:p>
            <a:pPr algn="ctr" rtl="1">
              <a:buClr>
                <a:srgbClr val="F90395"/>
              </a:buClr>
              <a:buFont typeface="Wingdings" pitchFamily="2" charset="2"/>
              <a:buChar char="ü"/>
            </a:pPr>
            <a:r>
              <a:rPr lang="fa-I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agut" pitchFamily="2" charset="-78"/>
              </a:rPr>
              <a:t>زمان انجام تا یک ماه پس از آغاز ترم دوم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41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hnami\Pictures\2012-09-06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4746">
            <a:off x="756384" y="1465254"/>
            <a:ext cx="1585830" cy="21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435" y="633366"/>
            <a:ext cx="2350258" cy="571500"/>
          </a:xfrm>
        </p:spPr>
        <p:txBody>
          <a:bodyPr>
            <a:norm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تدوین طرح </a:t>
            </a:r>
            <a:r>
              <a:rPr lang="fa-IR" sz="2800" b="1" spc="30" dirty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اجمالی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300" y="1676400"/>
            <a:ext cx="6414158" cy="3581400"/>
          </a:xfrm>
        </p:spPr>
        <p:txBody>
          <a:bodyPr>
            <a:normAutofit lnSpcReduction="10000"/>
          </a:bodyPr>
          <a:lstStyle/>
          <a:p>
            <a:pPr algn="r" rtl="1">
              <a:buClr>
                <a:srgbClr val="8D4C2F"/>
              </a:buClr>
            </a:pPr>
            <a:endParaRPr lang="fa-IR" sz="2800" b="1" dirty="0" smtClean="0">
              <a:cs typeface="B Yagut" pitchFamily="2" charset="-78"/>
            </a:endParaRPr>
          </a:p>
          <a:p>
            <a:pPr algn="r" rtl="1">
              <a:buClr>
                <a:srgbClr val="8D4C2F"/>
              </a:buClr>
            </a:pPr>
            <a:r>
              <a:rPr lang="fa-IR" sz="3200" b="1" dirty="0" smtClean="0">
                <a:cs typeface="B Yagut" pitchFamily="2" charset="-78"/>
              </a:rPr>
              <a:t>شامل: عنوان پایان نامه، سوال </a:t>
            </a:r>
            <a:r>
              <a:rPr lang="fa-IR" sz="3200" b="1" dirty="0" smtClean="0">
                <a:cs typeface="B Yagut" pitchFamily="2" charset="-78"/>
              </a:rPr>
              <a:t>اصلی</a:t>
            </a:r>
            <a:r>
              <a:rPr lang="en-US" sz="3200" b="1" dirty="0" smtClean="0">
                <a:cs typeface="B Yagut" pitchFamily="2" charset="-78"/>
              </a:rPr>
              <a:t> </a:t>
            </a:r>
            <a:r>
              <a:rPr lang="fa-IR" sz="3200" b="1" dirty="0" smtClean="0">
                <a:cs typeface="B Yagut" pitchFamily="2" charset="-78"/>
              </a:rPr>
              <a:t>و </a:t>
            </a:r>
            <a:r>
              <a:rPr lang="fa-IR" sz="3200" b="1" dirty="0" smtClean="0">
                <a:cs typeface="B Yagut" pitchFamily="2" charset="-78"/>
              </a:rPr>
              <a:t>توضیح آن</a:t>
            </a:r>
            <a:r>
              <a:rPr lang="fa-IR" sz="3200" b="1" dirty="0">
                <a:cs typeface="B Yagut" pitchFamily="2" charset="-78"/>
              </a:rPr>
              <a:t>، اساتید </a:t>
            </a:r>
            <a:r>
              <a:rPr lang="fa-IR" sz="3200" b="1" dirty="0" smtClean="0">
                <a:cs typeface="B Yagut" pitchFamily="2" charset="-78"/>
              </a:rPr>
              <a:t>راهنما و مشاور </a:t>
            </a:r>
            <a:r>
              <a:rPr lang="fa-IR" sz="3200" b="1" dirty="0" smtClean="0">
                <a:cs typeface="B Yagut" pitchFamily="2" charset="-78"/>
              </a:rPr>
              <a:t>پیشنهادی</a:t>
            </a:r>
            <a:r>
              <a:rPr lang="fa-IR" sz="3200" b="1" dirty="0">
                <a:cs typeface="B Yagut" pitchFamily="2" charset="-78"/>
              </a:rPr>
              <a:t>، </a:t>
            </a:r>
            <a:r>
              <a:rPr lang="fa-IR" sz="3200" b="1" dirty="0" smtClean="0">
                <a:cs typeface="B Yagut" pitchFamily="2" charset="-78"/>
              </a:rPr>
              <a:t>کلید واژه ها و پیشینه تحقیق.</a:t>
            </a:r>
          </a:p>
          <a:p>
            <a:pPr algn="r" rtl="1">
              <a:buClr>
                <a:srgbClr val="1F02D0"/>
              </a:buClr>
            </a:pPr>
            <a:r>
              <a:rPr lang="fa-IR" sz="3200" b="1" dirty="0" smtClean="0">
                <a:cs typeface="B Yagut" pitchFamily="2" charset="-78"/>
              </a:rPr>
              <a:t>نظر مدیر گروه و امضا آن، قبل از ارائه به شورای گروه الزامی است.</a:t>
            </a:r>
          </a:p>
          <a:p>
            <a:pPr algn="r" rtl="1">
              <a:buClr>
                <a:srgbClr val="FFFF00"/>
              </a:buClr>
            </a:pPr>
            <a:r>
              <a:rPr lang="fa-IR" sz="3200" b="1" dirty="0" smtClean="0">
                <a:cs typeface="B Yagut" pitchFamily="2" charset="-78"/>
              </a:rPr>
              <a:t>طرح اجمالی </a:t>
            </a:r>
            <a:r>
              <a:rPr lang="fa-IR" sz="3200" b="1" dirty="0" smtClean="0">
                <a:cs typeface="B Yagut" pitchFamily="2" charset="-78"/>
              </a:rPr>
              <a:t>به همراه گزارش پیشینه ایراندک </a:t>
            </a:r>
            <a:r>
              <a:rPr lang="fa-IR" sz="3200" b="1" dirty="0" smtClean="0">
                <a:cs typeface="B Yagut" pitchFamily="2" charset="-78"/>
              </a:rPr>
              <a:t>مسئول پایان نامه های دانشگاه ارائه می گردد.</a:t>
            </a:r>
          </a:p>
          <a:p>
            <a:pPr algn="r" rtl="1">
              <a:buClr>
                <a:srgbClr val="FFFF00"/>
              </a:buClr>
            </a:pPr>
            <a:endParaRPr lang="fa-IR" sz="1000" b="1" dirty="0" smtClean="0">
              <a:cs typeface="B Yagut" pitchFamily="2" charset="-78"/>
            </a:endParaRPr>
          </a:p>
        </p:txBody>
      </p:sp>
      <p:pic>
        <p:nvPicPr>
          <p:cNvPr id="2051" name="Picture 3" descr="C:\Users\behnami\Pictures\2012-09-06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8518">
            <a:off x="586902" y="2694855"/>
            <a:ext cx="1698771" cy="233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315200" y="126207"/>
            <a:ext cx="1676400" cy="69294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دوم</a:t>
            </a:r>
            <a:endParaRPr lang="en-US" sz="4000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9390" y="6098899"/>
            <a:ext cx="358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b="1" dirty="0">
                <a:cs typeface="B Yagut" pitchFamily="2" charset="-78"/>
              </a:rPr>
              <a:t>مهلت انجام: یک ماه پس از آغاز ترم دوم</a:t>
            </a:r>
          </a:p>
        </p:txBody>
      </p:sp>
    </p:spTree>
    <p:extLst>
      <p:ext uri="{BB962C8B-B14F-4D97-AF65-F5344CB8AC3E}">
        <p14:creationId xmlns:p14="http://schemas.microsoft.com/office/powerpoint/2010/main" val="1871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55638"/>
            <a:ext cx="3962400" cy="595090"/>
          </a:xfrm>
        </p:spPr>
        <p:txBody>
          <a:bodyPr>
            <a:norm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ارائه طرح به شورای علمی گروه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010400" cy="2636838"/>
          </a:xfrm>
        </p:spPr>
        <p:txBody>
          <a:bodyPr>
            <a:normAutofit fontScale="92500" lnSpcReduction="20000"/>
          </a:bodyPr>
          <a:lstStyle/>
          <a:p>
            <a:pPr algn="just" rtl="1">
              <a:buClr>
                <a:srgbClr val="FF0000"/>
              </a:buClr>
            </a:pPr>
            <a:r>
              <a:rPr lang="fa-IR" sz="4000" b="1" dirty="0" smtClean="0">
                <a:cs typeface="B Yagut" pitchFamily="2" charset="-78"/>
              </a:rPr>
              <a:t> طرح </a:t>
            </a:r>
            <a:r>
              <a:rPr lang="fa-IR" sz="4000" b="1" dirty="0" smtClean="0">
                <a:cs typeface="B Yagut" pitchFamily="2" charset="-78"/>
              </a:rPr>
              <a:t>اجمالی در گروه علمی مربوطه </a:t>
            </a:r>
            <a:r>
              <a:rPr lang="fa-IR" sz="4000" b="1" dirty="0" smtClean="0">
                <a:cs typeface="B Yagut" pitchFamily="2" charset="-78"/>
              </a:rPr>
              <a:t>بررسی می شود </a:t>
            </a:r>
            <a:r>
              <a:rPr lang="fa-IR" sz="4000" b="1" dirty="0" smtClean="0">
                <a:cs typeface="B Yagut" pitchFamily="2" charset="-78"/>
              </a:rPr>
              <a:t>و نتیجه (تصویب، رد یا اصلاح) </a:t>
            </a:r>
            <a:r>
              <a:rPr lang="fa-IR" sz="4000" b="1" dirty="0">
                <a:cs typeface="B Yagut" pitchFamily="2" charset="-78"/>
              </a:rPr>
              <a:t>آن توسط دبیر جلسه یا کارشناس گروه </a:t>
            </a:r>
            <a:r>
              <a:rPr lang="fa-IR" sz="4000" b="1" dirty="0" smtClean="0">
                <a:cs typeface="B Yagut" pitchFamily="2" charset="-78"/>
              </a:rPr>
              <a:t>مربوطه به </a:t>
            </a:r>
            <a:r>
              <a:rPr lang="fa-IR" sz="4000" b="1" dirty="0">
                <a:cs typeface="B Yagut" pitchFamily="2" charset="-78"/>
              </a:rPr>
              <a:t>دانشجو </a:t>
            </a:r>
            <a:r>
              <a:rPr lang="fa-IR" sz="4000" b="1" dirty="0" smtClean="0">
                <a:cs typeface="B Yagut" pitchFamily="2" charset="-78"/>
              </a:rPr>
              <a:t>ابلاغ </a:t>
            </a:r>
            <a:r>
              <a:rPr lang="fa-IR" sz="4000" b="1" dirty="0" smtClean="0">
                <a:cs typeface="B Yagut" pitchFamily="2" charset="-78"/>
              </a:rPr>
              <a:t>می </a:t>
            </a:r>
            <a:r>
              <a:rPr lang="fa-IR" sz="4000" b="1" dirty="0" smtClean="0">
                <a:cs typeface="B Yagut" pitchFamily="2" charset="-78"/>
              </a:rPr>
              <a:t>شود</a:t>
            </a:r>
            <a:r>
              <a:rPr lang="fa-IR" sz="4000" b="1" dirty="0" smtClean="0">
                <a:cs typeface="B Yagut" pitchFamily="2" charset="-78"/>
              </a:rPr>
              <a:t>.</a:t>
            </a:r>
          </a:p>
          <a:p>
            <a:pPr algn="just" rtl="1">
              <a:buClr>
                <a:srgbClr val="FF0000"/>
              </a:buClr>
            </a:pPr>
            <a:r>
              <a:rPr lang="fa-IR" sz="4000" b="1" dirty="0">
                <a:cs typeface="B Yagut" pitchFamily="2" charset="-78"/>
              </a:rPr>
              <a:t> </a:t>
            </a:r>
            <a:r>
              <a:rPr lang="fa-IR" sz="4000" b="1" dirty="0" smtClean="0">
                <a:cs typeface="B Yagut" pitchFamily="2" charset="-78"/>
              </a:rPr>
              <a:t>دانشجو موظف است مطابق با صورت جلسه شورای علمی گروه برای رساله اقدام نماید.</a:t>
            </a:r>
            <a:endParaRPr lang="fa-IR" sz="4000" b="1" dirty="0" smtClean="0">
              <a:cs typeface="B Yagut" pitchFamily="2" charset="-78"/>
            </a:endParaRPr>
          </a:p>
          <a:p>
            <a:pPr algn="just" rtl="1">
              <a:buClr>
                <a:srgbClr val="FF0000"/>
              </a:buClr>
            </a:pPr>
            <a:endParaRPr lang="fa-IR" sz="3200" b="1" dirty="0" smtClean="0">
              <a:cs typeface="B Yagut" pitchFamily="2" charset="-78"/>
            </a:endParaRPr>
          </a:p>
        </p:txBody>
      </p:sp>
      <p:pic>
        <p:nvPicPr>
          <p:cNvPr id="3076" name="Picture 4" descr="C:\Users\behnami\Pictures\untitled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4680466"/>
            <a:ext cx="154305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601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b="1" dirty="0">
                <a:cs typeface="B Yagut" pitchFamily="2" charset="-78"/>
              </a:rPr>
              <a:t>زمان انجام: یک ماه</a:t>
            </a:r>
            <a:endParaRPr lang="en-US" b="1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9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201" y="624110"/>
            <a:ext cx="2550599" cy="747490"/>
          </a:xfrm>
        </p:spPr>
        <p:txBody>
          <a:bodyPr>
            <a:norm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نگارش طرح تفصیلی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3748086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buClr>
                <a:srgbClr val="C00000"/>
              </a:buClr>
              <a:buNone/>
            </a:pPr>
            <a:r>
              <a:rPr lang="fa-IR" sz="3300" b="1" dirty="0" smtClean="0">
                <a:cs typeface="B Yagut" pitchFamily="2" charset="-78"/>
              </a:rPr>
              <a:t>1. دانشجو با کمک اساتید مصوب شده راهنما و مشاور، طرح تفصیلی را بطور کامل تکمیل </a:t>
            </a:r>
            <a:r>
              <a:rPr lang="fa-IR" sz="3300" b="1" dirty="0" smtClean="0">
                <a:cs typeface="B Yagut" pitchFamily="2" charset="-78"/>
              </a:rPr>
              <a:t/>
            </a:r>
            <a:br>
              <a:rPr lang="fa-IR" sz="3300" b="1" dirty="0" smtClean="0">
                <a:cs typeface="B Yagut" pitchFamily="2" charset="-78"/>
              </a:rPr>
            </a:br>
            <a:r>
              <a:rPr lang="fa-IR" sz="3300" b="1" dirty="0" smtClean="0">
                <a:cs typeface="B Yagut" pitchFamily="2" charset="-78"/>
              </a:rPr>
              <a:t>می </a:t>
            </a:r>
            <a:r>
              <a:rPr lang="fa-IR" sz="3300" b="1" dirty="0" smtClean="0">
                <a:cs typeface="B Yagut" pitchFamily="2" charset="-78"/>
              </a:rPr>
              <a:t>کند و پس از تأیید و </a:t>
            </a:r>
            <a:r>
              <a:rPr lang="fa-IR" sz="3300" b="1" dirty="0" smtClean="0">
                <a:cs typeface="B Yagut" pitchFamily="2" charset="-78"/>
              </a:rPr>
              <a:t>امضاء؛ </a:t>
            </a:r>
            <a:r>
              <a:rPr lang="fa-IR" sz="3300" b="1" dirty="0" smtClean="0">
                <a:cs typeface="B Yagut" pitchFamily="2" charset="-78"/>
              </a:rPr>
              <a:t>فایل </a:t>
            </a:r>
            <a:r>
              <a:rPr lang="en-US" sz="2100" dirty="0" smtClean="0">
                <a:cs typeface="B Yagut" pitchFamily="2" charset="-78"/>
              </a:rPr>
              <a:t>word</a:t>
            </a:r>
            <a:r>
              <a:rPr lang="fa-IR" sz="3300" b="1" dirty="0" smtClean="0">
                <a:cs typeface="B Yagut" pitchFamily="2" charset="-78"/>
              </a:rPr>
              <a:t> و </a:t>
            </a:r>
            <a:r>
              <a:rPr lang="en-US" sz="2100" dirty="0" smtClean="0">
                <a:cs typeface="B Yagut" pitchFamily="2" charset="-78"/>
              </a:rPr>
              <a:t>pdf</a:t>
            </a:r>
            <a:r>
              <a:rPr lang="fa-IR" sz="3300" b="1" dirty="0" smtClean="0">
                <a:cs typeface="B Yagut" pitchFamily="2" charset="-78"/>
              </a:rPr>
              <a:t> آن را مسئول پایان نامه ها ارائه می کند.</a:t>
            </a:r>
          </a:p>
          <a:p>
            <a:pPr marL="0" indent="0" algn="ctr" rtl="1">
              <a:buClr>
                <a:srgbClr val="C00000"/>
              </a:buClr>
              <a:buNone/>
            </a:pP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در این مرحله وضعیت آموزشی دانشجو استعلام می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شود: </a:t>
            </a:r>
            <a:endParaRPr lang="fa-IR" sz="2800" b="1" dirty="0" smtClean="0">
              <a:solidFill>
                <a:srgbClr val="FF3300"/>
              </a:solidFill>
              <a:cs typeface="B Yagut" pitchFamily="2" charset="-78"/>
            </a:endParaRPr>
          </a:p>
          <a:p>
            <a:pPr marL="0" indent="0" algn="ctr" rtl="1">
              <a:buClr>
                <a:srgbClr val="C00000"/>
              </a:buClr>
              <a:buNone/>
            </a:pP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 در صورت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عدم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انتخاب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واحد در ترم جاری برای کل دانشجویان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یا عدم ثبت نمره آزمون جامع (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برای دانشجویان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مقطع دکتری)</a:t>
            </a:r>
          </a:p>
          <a:p>
            <a:pPr marL="0" indent="0" algn="ctr" rtl="1">
              <a:buClr>
                <a:srgbClr val="C00000"/>
              </a:buClr>
              <a:buNone/>
            </a:pP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مطابق آیین نامه وزارت علوم، </a:t>
            </a:r>
            <a:r>
              <a:rPr lang="fa-IR" sz="2800" b="1" dirty="0" smtClean="0">
                <a:solidFill>
                  <a:srgbClr val="FF3300"/>
                </a:solidFill>
                <a:cs typeface="B Yagut" pitchFamily="2" charset="-78"/>
              </a:rPr>
              <a:t>طرح به شورا ارائه نمی شود.</a:t>
            </a:r>
            <a:endParaRPr lang="fa-IR" sz="2800" b="1" dirty="0">
              <a:solidFill>
                <a:srgbClr val="FF3300"/>
              </a:solidFill>
              <a:cs typeface="B Yagut" pitchFamily="2" charset="-78"/>
            </a:endParaRPr>
          </a:p>
          <a:p>
            <a:pPr marL="0" indent="0" algn="r" rtl="1">
              <a:buNone/>
            </a:pPr>
            <a:r>
              <a:rPr lang="fa-IR" sz="3300" b="1" dirty="0" smtClean="0">
                <a:cs typeface="B Yagut" pitchFamily="2" charset="-78"/>
              </a:rPr>
              <a:t>2. طرح به کارشناس گروه ارائه و در کمیته تخصصی گروه مربوطه بررسی می شود، نتیجه به دانشجو و امور پایان نامه ها اعلام می شود.</a:t>
            </a:r>
          </a:p>
          <a:p>
            <a:pPr algn="r" rtl="1"/>
            <a:endParaRPr lang="fa-IR" sz="2400" b="1" dirty="0" smtClean="0">
              <a:cs typeface="B Yagut" pitchFamily="2" charset="-78"/>
            </a:endParaRPr>
          </a:p>
        </p:txBody>
      </p:sp>
      <p:pic>
        <p:nvPicPr>
          <p:cNvPr id="4098" name="Picture 2" descr="C:\Users\behnami\Pictures\untitled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 smoothnes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57" y="5424486"/>
            <a:ext cx="732718" cy="781566"/>
          </a:xfrm>
          <a:prstGeom prst="rect">
            <a:avLst/>
          </a:prstGeom>
          <a:noFill/>
          <a:effectLst>
            <a:outerShdw blurRad="1270000" dist="2540000" dir="21540000" algn="ctr" rotWithShape="0">
              <a:srgbClr val="000000">
                <a:alpha val="0"/>
              </a:srgbClr>
            </a:outerShdw>
            <a:reflection blurRad="76200" stA="83000" endPos="51000" dist="1143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86600" y="114300"/>
            <a:ext cx="1819275" cy="6477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سوم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6034086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b="1" dirty="0">
                <a:cs typeface="B Yagut" pitchFamily="2" charset="-78"/>
              </a:rPr>
              <a:t>مهلت انجام تا پایان: ترم سوم</a:t>
            </a:r>
            <a:endParaRPr lang="en-US" b="1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2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25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25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25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25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25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5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0" presetClass="path" presetSubtype="0" accel="69000" fill="hold" nodeType="afterEffect" p14:presetBounceEnd="7000">
                                      <p:stCondLst>
                                        <p:cond delay="6000"/>
                                      </p:stCondLst>
                                      <p:childTnLst>
                                        <p:animMotion origin="layout" path="M -3.05556E-6 3.33333E-6 L -0.1875 3.33333E-6 L -0.22222 -0.02223 L -0.24166 -0.02963 L -0.25555 -0.04074 L -0.27916 -0.04815 L -0.30416 -0.05 L -0.33194 -0.06111 L -0.36111 -0.06111 L -0.40833 -0.05556 L -0.48194 -0.0426 L -0.50295 -0.02223 L -0.52361 3.33333E-6 L -0.55 0.02222 L -0.57916 0.03333 L -0.67639 0.04629 L -0.72361 0.05555 L -0.81666 0.07963 L -1.06944 0.12222 " pathEditMode="relative" rAng="0" ptsTypes="AAAAAAAAAAAAAAAAAAA" p14:bounceEnd="7000">
                                          <p:cBhvr>
                                            <p:cTn id="43" dur="4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72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2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25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2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5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25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25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25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25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25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25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25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5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0" presetClass="path" presetSubtype="0" accel="69000" fill="hold" nodeType="afterEffect">
                                      <p:stCondLst>
                                        <p:cond delay="6000"/>
                                      </p:stCondLst>
                                      <p:childTnLst>
                                        <p:animMotion origin="layout" path="M -3.05556E-6 3.33333E-6 L -0.1875 3.33333E-6 L -0.22222 -0.02223 L -0.24166 -0.02963 L -0.25555 -0.04074 L -0.27916 -0.04815 L -0.30416 -0.05 L -0.33194 -0.06111 L -0.36111 -0.06111 L -0.40833 -0.05556 L -0.48194 -0.0426 L -0.50295 -0.02223 L -0.52361 3.33333E-6 L -0.55 0.02222 L -0.57916 0.03333 L -0.67639 0.04629 L -0.72361 0.05555 L -0.81666 0.07963 L -1.06944 0.12222 " pathEditMode="relative" rAng="0" ptsTypes="AAAAAAAAAAAAAAAAAAA">
                                          <p:cBhvr>
                                            <p:cTn id="43" dur="4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472" y="30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543182"/>
            <a:ext cx="3048000" cy="65563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just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ثبت پروپوزال در ایرانداک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29400" y="114300"/>
            <a:ext cx="2276475" cy="6477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چهارم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95350" y="1981200"/>
            <a:ext cx="763905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1">
              <a:buClr>
                <a:srgbClr val="FF0000"/>
              </a:buClr>
            </a:pPr>
            <a:r>
              <a:rPr lang="ar-SA" sz="3200" dirty="0">
                <a:cs typeface="B Yagut" panose="00000400000000000000" pitchFamily="2" charset="-78"/>
              </a:rPr>
              <a:t>دانشجو بعد از ابلاغ </a:t>
            </a:r>
            <a:r>
              <a:rPr lang="fa-IR" sz="3200" dirty="0" smtClean="0">
                <a:cs typeface="B Yagut" panose="00000400000000000000" pitchFamily="2" charset="-78"/>
              </a:rPr>
              <a:t>تصویب طرح تفصیلی (پروپوزال)؛ </a:t>
            </a:r>
            <a:r>
              <a:rPr lang="ar-SA" sz="3200" dirty="0" smtClean="0">
                <a:cs typeface="B Yagut" panose="00000400000000000000" pitchFamily="2" charset="-78"/>
              </a:rPr>
              <a:t>موظّف </a:t>
            </a:r>
            <a:r>
              <a:rPr lang="ar-SA" sz="3200" dirty="0">
                <a:cs typeface="B Yagut" panose="00000400000000000000" pitchFamily="2" charset="-78"/>
              </a:rPr>
              <a:t>است موضوع پایان­نامه را در سایت پژوهشگاه علوم و فناوری اطلاعات </a:t>
            </a:r>
            <a:r>
              <a:rPr lang="ar-SA" sz="3200" dirty="0" smtClean="0">
                <a:cs typeface="B Yagut" panose="00000400000000000000" pitchFamily="2" charset="-78"/>
              </a:rPr>
              <a:t>ایران</a:t>
            </a:r>
            <a:r>
              <a:rPr lang="fa-IR" sz="3200" dirty="0" smtClean="0">
                <a:cs typeface="B Yagut" panose="00000400000000000000" pitchFamily="2" charset="-78"/>
              </a:rPr>
              <a:t> (ایراندک)</a:t>
            </a:r>
            <a:r>
              <a:rPr lang="ar-SA" sz="3200" dirty="0" smtClean="0">
                <a:cs typeface="B Yagut" panose="00000400000000000000" pitchFamily="2" charset="-78"/>
              </a:rPr>
              <a:t> </a:t>
            </a:r>
            <a:r>
              <a:rPr lang="ar-SA" sz="3200" dirty="0">
                <a:cs typeface="B Yagut" panose="00000400000000000000" pitchFamily="2" charset="-78"/>
              </a:rPr>
              <a:t>(</a:t>
            </a:r>
            <a:r>
              <a:rPr lang="en-US" sz="2400" u="sng" dirty="0">
                <a:solidFill>
                  <a:srgbClr val="FFFF00"/>
                </a:solidFill>
                <a:cs typeface="B Yagut" panose="00000400000000000000" pitchFamily="2" charset="-78"/>
                <a:hlinkClick r:id="rId2"/>
              </a:rPr>
              <a:t>www.irandoc.ac.ir</a:t>
            </a:r>
            <a:r>
              <a:rPr lang="ar-SA" sz="3200" dirty="0">
                <a:cs typeface="B Yagut" panose="00000400000000000000" pitchFamily="2" charset="-78"/>
              </a:rPr>
              <a:t>) </a:t>
            </a:r>
            <a:r>
              <a:rPr lang="fa-IR" sz="3200" dirty="0" smtClean="0">
                <a:cs typeface="B Yagut" panose="00000400000000000000" pitchFamily="2" charset="-78"/>
              </a:rPr>
              <a:t>بنام خود </a:t>
            </a:r>
            <a:r>
              <a:rPr lang="ar-SA" sz="3200" dirty="0" smtClean="0">
                <a:cs typeface="B Yagut" panose="00000400000000000000" pitchFamily="2" charset="-78"/>
              </a:rPr>
              <a:t>ثبت </a:t>
            </a:r>
            <a:r>
              <a:rPr lang="ar-SA" sz="3200" dirty="0">
                <a:cs typeface="B Yagut" panose="00000400000000000000" pitchFamily="2" charset="-78"/>
              </a:rPr>
              <a:t>کند و </a:t>
            </a:r>
            <a:r>
              <a:rPr lang="fa-IR" sz="3200" dirty="0" smtClean="0">
                <a:cs typeface="B Yagut" panose="00000400000000000000" pitchFamily="2" charset="-78"/>
              </a:rPr>
              <a:t>گزارش </a:t>
            </a:r>
            <a:r>
              <a:rPr lang="ar-SA" sz="3200" dirty="0" smtClean="0">
                <a:cs typeface="B Yagut" panose="00000400000000000000" pitchFamily="2" charset="-78"/>
              </a:rPr>
              <a:t>تأییدیه </a:t>
            </a:r>
            <a:r>
              <a:rPr lang="ar-SA" sz="3200" dirty="0" smtClean="0">
                <a:cs typeface="B Yagut" panose="00000400000000000000" pitchFamily="2" charset="-78"/>
              </a:rPr>
              <a:t>را </a:t>
            </a:r>
            <a:r>
              <a:rPr lang="ar-SA" sz="3200" dirty="0">
                <a:cs typeface="B Yagut" panose="00000400000000000000" pitchFamily="2" charset="-78"/>
              </a:rPr>
              <a:t>به امور پایان‌نامه‌ها تحویل دهد</a:t>
            </a:r>
            <a:r>
              <a:rPr lang="ar-SA" sz="3200" dirty="0" smtClean="0">
                <a:cs typeface="B Yagut" panose="00000400000000000000" pitchFamily="2" charset="-78"/>
              </a:rPr>
              <a:t>.</a:t>
            </a:r>
            <a:endParaRPr lang="fa-IR" sz="3200" dirty="0" smtClean="0">
              <a:cs typeface="B Yagut" panose="00000400000000000000" pitchFamily="2" charset="-78"/>
            </a:endParaRPr>
          </a:p>
          <a:p>
            <a:pPr lvl="0" algn="just" rtl="1">
              <a:buClr>
                <a:srgbClr val="FF0000"/>
              </a:buClr>
            </a:pPr>
            <a:r>
              <a:rPr lang="fa-IR" sz="3200" dirty="0" smtClean="0">
                <a:cs typeface="B Yagut" panose="00000400000000000000" pitchFamily="2" charset="-78"/>
              </a:rPr>
              <a:t>عواقب ناشی از عدم ثبت موضوع در ایرانداک بر عهده دانشجو است.</a:t>
            </a:r>
            <a:endParaRPr lang="en-US" sz="3200" dirty="0">
              <a:cs typeface="B Yagut" panose="00000400000000000000" pitchFamily="2" charset="-78"/>
            </a:endParaRPr>
          </a:p>
          <a:p>
            <a:pPr algn="just" rtl="1">
              <a:buClr>
                <a:srgbClr val="FF0000"/>
              </a:buClr>
            </a:pPr>
            <a:endParaRPr lang="fa-IR" sz="3200" b="1" dirty="0" smtClean="0">
              <a:cs typeface="B Yagut" pitchFamily="2" charset="-78"/>
            </a:endParaRPr>
          </a:p>
          <a:p>
            <a:pPr algn="just" rtl="1">
              <a:buClr>
                <a:srgbClr val="FF0000"/>
              </a:buClr>
            </a:pPr>
            <a:endParaRPr lang="fa-IR" sz="3200" b="1" dirty="0" smtClean="0">
              <a:cs typeface="B Yagu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6017696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b="1" dirty="0">
                <a:cs typeface="B Yagut" pitchFamily="2" charset="-78"/>
              </a:rPr>
              <a:t>مهلت انجام تا </a:t>
            </a:r>
            <a:r>
              <a:rPr lang="fa-IR" b="1" dirty="0" smtClean="0">
                <a:cs typeface="B Yagut" pitchFamily="2" charset="-78"/>
              </a:rPr>
              <a:t>پایان </a:t>
            </a:r>
            <a:r>
              <a:rPr lang="fa-IR" b="1" dirty="0">
                <a:cs typeface="B Yagut" pitchFamily="2" charset="-78"/>
              </a:rPr>
              <a:t>ترم سوم</a:t>
            </a:r>
            <a:endParaRPr lang="en-US" b="1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68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732"/>
            <a:ext cx="3733800" cy="579440"/>
          </a:xfrm>
        </p:spPr>
        <p:txBody>
          <a:bodyPr>
            <a:normAutofit/>
          </a:bodyPr>
          <a:lstStyle/>
          <a:p>
            <a:pPr marL="457200" indent="-457200" algn="just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نگارش پایان نامه / رساله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007396"/>
            <a:ext cx="8991600" cy="4088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0" algn="r" rtl="1">
              <a:spcAft>
                <a:spcPts val="0"/>
              </a:spcAft>
              <a:buClr>
                <a:srgbClr val="00B0F0"/>
              </a:buClr>
              <a:buNone/>
            </a:pPr>
            <a:r>
              <a:rPr lang="fa-IR" sz="2800" dirty="0" smtClean="0">
                <a:cs typeface="B Yagut" pitchFamily="2" charset="-78"/>
              </a:rPr>
              <a:t>دانشجو می بایست در این گام:</a:t>
            </a:r>
          </a:p>
          <a:p>
            <a:pPr marL="742950" indent="-400050" algn="r" rtl="1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endParaRPr lang="fa-IR" sz="2800" dirty="0" smtClean="0">
              <a:cs typeface="B Yagut" pitchFamily="2" charset="-78"/>
            </a:endParaRPr>
          </a:p>
          <a:p>
            <a:pPr marL="742950" indent="-400050" algn="r" rtl="1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a-IR" sz="2800" b="1" dirty="0" smtClean="0">
                <a:cs typeface="B Yagut" pitchFamily="2" charset="-78"/>
              </a:rPr>
              <a:t>گزارشی </a:t>
            </a:r>
            <a:r>
              <a:rPr lang="fa-IR" sz="2800" b="1" dirty="0">
                <a:cs typeface="B Yagut" pitchFamily="2" charset="-78"/>
              </a:rPr>
              <a:t>از روند </a:t>
            </a:r>
            <a:r>
              <a:rPr lang="fa-IR" sz="2800" b="1" dirty="0" smtClean="0">
                <a:cs typeface="B Yagut" pitchFamily="2" charset="-78"/>
              </a:rPr>
              <a:t>کار خود را که به امضا استاد راهنما رسانده؛ به امور پایان نامه ها ارائه نماید. </a:t>
            </a:r>
            <a:r>
              <a:rPr lang="fa-IR" sz="2000" b="1" dirty="0" smtClean="0">
                <a:cs typeface="B Yagut" pitchFamily="2" charset="-78"/>
              </a:rPr>
              <a:t>(کارشناسی ارشد 2 گزارش و دکتری 3 گزارش)</a:t>
            </a:r>
          </a:p>
          <a:p>
            <a:pPr marL="742950" indent="-400050" algn="r" rtl="1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a-IR" sz="2800" b="1" dirty="0" smtClean="0">
                <a:cs typeface="B Yagut" pitchFamily="2" charset="-78"/>
              </a:rPr>
              <a:t>در جلسات دفاعیه دانشگاه حداقل دو بار شرکت نماید.</a:t>
            </a:r>
          </a:p>
          <a:p>
            <a:pPr marL="742950" indent="-400050" algn="r" rtl="1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a-IR" sz="2800" b="1" dirty="0" smtClean="0">
                <a:cs typeface="B Yagut" pitchFamily="2" charset="-78"/>
              </a:rPr>
              <a:t>نسبت به انتخاب واحد و تسویه حساب در هر ترم اقدام نماید</a:t>
            </a:r>
            <a:r>
              <a:rPr lang="fa-IR" sz="2800" b="1" dirty="0" smtClean="0">
                <a:cs typeface="B Yagut" pitchFamily="2" charset="-78"/>
              </a:rPr>
              <a:t>.</a:t>
            </a:r>
          </a:p>
          <a:p>
            <a:pPr marL="742950" indent="-400050" algn="r" rtl="1">
              <a:spcAft>
                <a:spcPts val="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fa-IR" sz="2800" b="1" dirty="0" smtClean="0">
                <a:cs typeface="B Yagut" pitchFamily="2" charset="-78"/>
              </a:rPr>
              <a:t>دانشجویان دکتری نسبت به چاپ دو مقاله علمی پژوهشی یا مجلات درجه الف و ب که در سایت </a:t>
            </a:r>
            <a:r>
              <a:rPr lang="fa-IR" sz="2800" b="1" dirty="0" smtClean="0">
                <a:cs typeface="B Yagut" pitchFamily="2" charset="-78"/>
              </a:rPr>
              <a:t>وزارت علوم ثبت شده است اقدام نماید.</a:t>
            </a:r>
            <a:endParaRPr lang="fa-IR" sz="2800" b="1" dirty="0" smtClean="0">
              <a:cs typeface="B Yagut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47420" y="96044"/>
            <a:ext cx="1905000" cy="6858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پنجم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pic>
        <p:nvPicPr>
          <p:cNvPr id="8" name="Picture 2" descr="C:\Users\behnami\Pictures\untitled4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080135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96147" y="6096000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b="1" dirty="0">
                <a:cs typeface="B Yagut" pitchFamily="2" charset="-78"/>
              </a:rPr>
              <a:t>مهلت انجام تا </a:t>
            </a:r>
            <a:r>
              <a:rPr lang="fa-IR" b="1" dirty="0" smtClean="0">
                <a:cs typeface="B Yagut" pitchFamily="2" charset="-78"/>
              </a:rPr>
              <a:t>پایان </a:t>
            </a:r>
            <a:r>
              <a:rPr lang="fa-IR" b="1" dirty="0">
                <a:cs typeface="B Yagut" pitchFamily="2" charset="-78"/>
              </a:rPr>
              <a:t>ترم </a:t>
            </a:r>
            <a:r>
              <a:rPr lang="fa-IR" b="1" dirty="0" smtClean="0">
                <a:cs typeface="B Yagut" pitchFamily="2" charset="-78"/>
              </a:rPr>
              <a:t>چهارم</a:t>
            </a:r>
            <a:endParaRPr lang="en-US" b="1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4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207" y="609600"/>
            <a:ext cx="4267200" cy="609600"/>
          </a:xfrm>
        </p:spPr>
        <p:txBody>
          <a:bodyPr/>
          <a:lstStyle/>
          <a:p>
            <a:pPr marL="457200" indent="-457200" algn="r" rtl="1">
              <a:buFont typeface="Wingdings" pitchFamily="2" charset="2"/>
              <a:buChar char="v"/>
            </a:pPr>
            <a:r>
              <a:rPr lang="fa-IR" sz="2800" b="1" spc="30" dirty="0" smtClean="0">
                <a:solidFill>
                  <a:srgbClr val="FF9900"/>
                </a:solidFill>
                <a:latin typeface="+mn-lt"/>
                <a:ea typeface="+mn-ea"/>
                <a:cs typeface="B Yagut" pitchFamily="2" charset="-78"/>
              </a:rPr>
              <a:t>گواهی همانندجویی و کفایت پژوهش</a:t>
            </a:r>
            <a:endParaRPr lang="en-US" sz="2800" b="1" spc="30" dirty="0">
              <a:solidFill>
                <a:srgbClr val="FF9900"/>
              </a:solidFill>
              <a:latin typeface="+mn-lt"/>
              <a:ea typeface="+mn-ea"/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371600"/>
            <a:ext cx="6858000" cy="4539622"/>
          </a:xfrm>
        </p:spPr>
        <p:txBody>
          <a:bodyPr anchor="ctr">
            <a:noAutofit/>
          </a:bodyPr>
          <a:lstStyle/>
          <a:p>
            <a:pPr algn="r" rtl="1"/>
            <a:r>
              <a:rPr lang="ar-SA" sz="2800" b="1" dirty="0">
                <a:cs typeface="B Yagut" pitchFamily="2" charset="-78"/>
              </a:rPr>
              <a:t>پس از اتمام  کامل نگارش پایان­نامه، فایل الکترونیکی (</a:t>
            </a:r>
            <a:r>
              <a:rPr lang="en-US" sz="2000" b="1" dirty="0">
                <a:cs typeface="B Yagut" pitchFamily="2" charset="-78"/>
              </a:rPr>
              <a:t>word</a:t>
            </a:r>
            <a:r>
              <a:rPr lang="ar-SA" sz="2800" b="1" dirty="0">
                <a:cs typeface="B Yagut" pitchFamily="2" charset="-78"/>
              </a:rPr>
              <a:t>) و </a:t>
            </a:r>
            <a:r>
              <a:rPr lang="ar-SA" sz="2800" b="1" dirty="0" smtClean="0">
                <a:cs typeface="B Yagut" pitchFamily="2" charset="-78"/>
              </a:rPr>
              <a:t>(</a:t>
            </a:r>
            <a:r>
              <a:rPr lang="en-US" sz="2000" b="1" dirty="0">
                <a:cs typeface="B Yagut" pitchFamily="2" charset="-78"/>
              </a:rPr>
              <a:t>pdf</a:t>
            </a:r>
            <a:r>
              <a:rPr lang="fa-IR" sz="2800" b="1" dirty="0" smtClean="0">
                <a:cs typeface="B Yagut" pitchFamily="2" charset="-78"/>
              </a:rPr>
              <a:t>)، </a:t>
            </a:r>
            <a:r>
              <a:rPr lang="ar-SA" sz="2800" b="1" dirty="0" smtClean="0">
                <a:cs typeface="B Yagut" pitchFamily="2" charset="-78"/>
              </a:rPr>
              <a:t>گواهی همانندجویی</a:t>
            </a:r>
            <a:r>
              <a:rPr lang="fa-IR" sz="2800" b="1" dirty="0" smtClean="0">
                <a:cs typeface="B Yagut" pitchFamily="2" charset="-78"/>
              </a:rPr>
              <a:t> و فرم کفایت پژوهش (با امضا اساتید)</a:t>
            </a:r>
            <a:r>
              <a:rPr lang="ar-SA" sz="2800" b="1" dirty="0" smtClean="0">
                <a:cs typeface="B Yagut" pitchFamily="2" charset="-78"/>
              </a:rPr>
              <a:t> به </a:t>
            </a:r>
            <a:r>
              <a:rPr lang="ar-SA" sz="2800" b="1" dirty="0">
                <a:cs typeface="B Yagut" pitchFamily="2" charset="-78"/>
              </a:rPr>
              <a:t>مسئول </a:t>
            </a:r>
            <a:r>
              <a:rPr lang="ar-SA" sz="2800" b="1" dirty="0" smtClean="0">
                <a:cs typeface="B Yagut" pitchFamily="2" charset="-78"/>
              </a:rPr>
              <a:t>پایان­نامه­ها </a:t>
            </a:r>
            <a:r>
              <a:rPr lang="ar-SA" sz="2800" b="1" dirty="0">
                <a:cs typeface="B Yagut" pitchFamily="2" charset="-78"/>
              </a:rPr>
              <a:t>ارائه می</a:t>
            </a:r>
            <a:r>
              <a:rPr lang="fa-IR" sz="2800" b="1" dirty="0">
                <a:cs typeface="B Yagut" pitchFamily="2" charset="-78"/>
              </a:rPr>
              <a:t>‌</a:t>
            </a:r>
            <a:r>
              <a:rPr lang="ar-SA" sz="2800" b="1" dirty="0">
                <a:cs typeface="B Yagut" pitchFamily="2" charset="-78"/>
              </a:rPr>
              <a:t>شود</a:t>
            </a:r>
            <a:r>
              <a:rPr lang="ar-SA" sz="2800" b="1" dirty="0" smtClean="0">
                <a:cs typeface="B Yagut" pitchFamily="2" charset="-78"/>
              </a:rPr>
              <a:t>.</a:t>
            </a:r>
            <a:endParaRPr lang="fa-IR" sz="2800" b="1" dirty="0" smtClean="0">
              <a:cs typeface="B Yagut" pitchFamily="2" charset="-78"/>
            </a:endParaRPr>
          </a:p>
          <a:p>
            <a:pPr algn="just" rtl="1">
              <a:buClr>
                <a:srgbClr val="00B0F0"/>
              </a:buClr>
            </a:pPr>
            <a:r>
              <a:rPr lang="fa-IR" sz="2800" b="1" dirty="0" smtClean="0">
                <a:cs typeface="B Yagut" pitchFamily="2" charset="-78"/>
              </a:rPr>
              <a:t>مسئول پایان نامه ها از </a:t>
            </a:r>
            <a:r>
              <a:rPr lang="fa-IR" sz="2800" b="1" dirty="0">
                <a:cs typeface="B Yagut" pitchFamily="2" charset="-78"/>
              </a:rPr>
              <a:t>لحاظ ساختاری </a:t>
            </a:r>
            <a:r>
              <a:rPr lang="fa-IR" sz="2800" b="1" dirty="0" smtClean="0">
                <a:cs typeface="B Yagut" pitchFamily="2" charset="-78"/>
              </a:rPr>
              <a:t>و رعایت شیوه نامه، پایان نامه را بررسی </a:t>
            </a:r>
            <a:r>
              <a:rPr lang="fa-IR" sz="2800" b="1" dirty="0">
                <a:cs typeface="B Yagut" pitchFamily="2" charset="-78"/>
              </a:rPr>
              <a:t>کرده و در صورت نیاز به اصلاحات</a:t>
            </a:r>
            <a:r>
              <a:rPr lang="fa-IR" sz="2800" b="1" dirty="0" smtClean="0">
                <a:cs typeface="B Yagut" pitchFamily="2" charset="-78"/>
              </a:rPr>
              <a:t>؛ دانشجو </a:t>
            </a:r>
            <a:r>
              <a:rPr lang="fa-IR" sz="2800" b="1" dirty="0" smtClean="0">
                <a:cs typeface="B Yagut" pitchFamily="2" charset="-78"/>
              </a:rPr>
              <a:t>می بایست </a:t>
            </a:r>
            <a:r>
              <a:rPr lang="fa-IR" sz="2800" b="1" dirty="0" smtClean="0">
                <a:cs typeface="B Yagut" pitchFamily="2" charset="-78"/>
              </a:rPr>
              <a:t>تمامی نکات را اصلاح و مجددا فایل را ارائه نماید.</a:t>
            </a:r>
          </a:p>
          <a:p>
            <a:pPr lvl="0" algn="r" rtl="1"/>
            <a:r>
              <a:rPr lang="ar-SA" sz="2800" b="1" dirty="0">
                <a:cs typeface="B Yagut" pitchFamily="2" charset="-78"/>
              </a:rPr>
              <a:t>امور پایان نامه ها جهت </a:t>
            </a:r>
            <a:r>
              <a:rPr lang="fa-IR" sz="2800" b="1" dirty="0" smtClean="0">
                <a:cs typeface="B Yagut" pitchFamily="2" charset="-78"/>
              </a:rPr>
              <a:t>تعیین داور پایان نامه را به مدیر گروه ارائه و در صورت تایید ایشان و قبول داوری فایل یا نسخه چاپی به داوران ارائه می شود</a:t>
            </a:r>
            <a:r>
              <a:rPr lang="ar-SA" sz="2800" b="1" dirty="0" smtClean="0">
                <a:cs typeface="B Yagut" pitchFamily="2" charset="-78"/>
              </a:rPr>
              <a:t>.</a:t>
            </a:r>
            <a:endParaRPr lang="en-US" sz="2800" b="1" dirty="0">
              <a:cs typeface="B Yagut" pitchFamily="2" charset="-78"/>
            </a:endParaRPr>
          </a:p>
          <a:p>
            <a:pPr algn="just" rtl="1">
              <a:buClr>
                <a:srgbClr val="00B0F0"/>
              </a:buClr>
            </a:pPr>
            <a:endParaRPr lang="fa-IR" sz="2000" dirty="0" smtClean="0">
              <a:cs typeface="B Yagu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86600" y="156210"/>
            <a:ext cx="1828800" cy="609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sz="4000" b="1" spc="30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+mn-lt"/>
                <a:ea typeface="+mn-ea"/>
                <a:cs typeface="B Titr" pitchFamily="2" charset="-78"/>
              </a:rPr>
              <a:t>گام ششم</a:t>
            </a:r>
            <a:endParaRPr lang="en-US" sz="4000" b="1" spc="30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+mn-lt"/>
              <a:ea typeface="+mn-ea"/>
              <a:cs typeface="B Titr" pitchFamily="2" charset="-78"/>
            </a:endParaRPr>
          </a:p>
        </p:txBody>
      </p:sp>
      <p:pic>
        <p:nvPicPr>
          <p:cNvPr id="6" name="Picture 2" descr="C:\Users\behnami\Pictures\untitled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91100"/>
            <a:ext cx="1500188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96147" y="6096000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buClr>
                <a:srgbClr val="FF0000"/>
              </a:buClr>
              <a:buFont typeface="Wingdings" pitchFamily="2" charset="2"/>
              <a:buChar char="ü"/>
            </a:pPr>
            <a:r>
              <a:rPr lang="fa-IR" b="1" dirty="0">
                <a:cs typeface="B Yagut" pitchFamily="2" charset="-78"/>
              </a:rPr>
              <a:t>مهلت انجام تا </a:t>
            </a:r>
            <a:r>
              <a:rPr lang="fa-IR" b="1" dirty="0" smtClean="0">
                <a:cs typeface="B Yagut" pitchFamily="2" charset="-78"/>
              </a:rPr>
              <a:t>پایان </a:t>
            </a:r>
            <a:r>
              <a:rPr lang="fa-IR" b="1" dirty="0">
                <a:cs typeface="B Yagut" pitchFamily="2" charset="-78"/>
              </a:rPr>
              <a:t>ترم </a:t>
            </a:r>
            <a:r>
              <a:rPr lang="fa-IR" b="1" dirty="0" smtClean="0">
                <a:cs typeface="B Yagut" pitchFamily="2" charset="-78"/>
              </a:rPr>
              <a:t>چهارم</a:t>
            </a:r>
            <a:endParaRPr lang="en-US" b="1" dirty="0">
              <a:cs typeface="B 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87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B4B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B4B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B4B"/>
                                      </p:to>
                                    </p:animClr>
                                    <p:animClr clrSpc="rgb" dir="cw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B4B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B4B"/>
                                      </p:to>
                                    </p:animClr>
                                    <p:animClr clrSpc="rgb" dir="cw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B4B"/>
                                      </p:to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775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Alaem</vt:lpstr>
      <vt:lpstr>Arial</vt:lpstr>
      <vt:lpstr>B Titr</vt:lpstr>
      <vt:lpstr>B Yagut</vt:lpstr>
      <vt:lpstr>Century Gothic</vt:lpstr>
      <vt:lpstr>Courier New</vt:lpstr>
      <vt:lpstr>Tahoma</vt:lpstr>
      <vt:lpstr>Wingdings</vt:lpstr>
      <vt:lpstr>Wingdings 2</vt:lpstr>
      <vt:lpstr>Wingdings 3</vt:lpstr>
      <vt:lpstr>Wisp</vt:lpstr>
      <vt:lpstr>T</vt:lpstr>
      <vt:lpstr>مراحل اداری  تدوین پایان نامه</vt:lpstr>
      <vt:lpstr>گام اول</vt:lpstr>
      <vt:lpstr>تدوین طرح اجمالی</vt:lpstr>
      <vt:lpstr>ارائه طرح به شورای علمی گروه</vt:lpstr>
      <vt:lpstr>نگارش طرح تفصیلی</vt:lpstr>
      <vt:lpstr>PowerPoint Presentation</vt:lpstr>
      <vt:lpstr>نگارش پایان نامه / رساله</vt:lpstr>
      <vt:lpstr>گواهی همانندجویی و کفایت پژوهش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محمد عبداله زاده بهنامی</dc:creator>
  <cp:lastModifiedBy>عبداله زاده بهنامی محمد</cp:lastModifiedBy>
  <cp:revision>149</cp:revision>
  <dcterms:created xsi:type="dcterms:W3CDTF">2006-08-16T00:00:00Z</dcterms:created>
  <dcterms:modified xsi:type="dcterms:W3CDTF">2023-10-12T06:44:45Z</dcterms:modified>
</cp:coreProperties>
</file>